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26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52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79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04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30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556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482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408" algn="l" defTabSz="41992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8C1C7FF8-9230-4ECF-A4E3-33E94AE831C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26" userDrawn="1">
          <p15:clr>
            <a:srgbClr val="A4A3A4"/>
          </p15:clr>
        </p15:guide>
        <p15:guide id="2" pos="119" userDrawn="1">
          <p15:clr>
            <a:srgbClr val="A4A3A4"/>
          </p15:clr>
        </p15:guide>
        <p15:guide id="3" pos="420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BBD"/>
    <a:srgbClr val="6C0777"/>
    <a:srgbClr val="0000FF"/>
    <a:srgbClr val="CC0000"/>
    <a:srgbClr val="D69E00"/>
    <a:srgbClr val="D2AF00"/>
    <a:srgbClr val="DD12F2"/>
    <a:srgbClr val="7309DD"/>
    <a:srgbClr val="FFCC66"/>
    <a:srgbClr val="B8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54" autoAdjust="0"/>
    <p:restoredTop sz="95865" autoAdjust="0"/>
  </p:normalViewPr>
  <p:slideViewPr>
    <p:cSldViewPr snapToGrid="0">
      <p:cViewPr varScale="1">
        <p:scale>
          <a:sx n="77" d="100"/>
          <a:sy n="77" d="100"/>
        </p:scale>
        <p:origin x="3774" y="102"/>
      </p:cViewPr>
      <p:guideLst>
        <p:guide orient="horz" pos="2326"/>
        <p:guide pos="119"/>
        <p:guide pos="420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39" d="100"/>
          <a:sy n="39" d="100"/>
        </p:scale>
        <p:origin x="2884" y="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B4CB7B9-6E10-4938-83F0-440640664B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C5BAB04-79B4-4097-808E-BF0E949EE4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1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4BF77A96-88B4-4F7D-8E37-7AFD7DC2BE38}" type="datetimeFigureOut">
              <a:rPr kumimoji="1" lang="ja-JP" altLang="en-US" smtClean="0"/>
              <a:t>2026/2/3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433D8B-EE3B-43B1-8425-37942BB8A1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1BDBE41-323C-4634-A202-41FEBB7EAF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AAB4830F-F20D-43E4-9C04-5E2CC2B55E0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65571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1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A6056E9-735E-4DC7-AE65-4639F9F52DAA}" type="datetimeFigureOut">
              <a:rPr kumimoji="1" lang="ja-JP" altLang="en-US" smtClean="0"/>
              <a:t>2026/2/3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1E721C9C-9C09-4ABF-B949-0F7A7906460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21181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3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47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20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69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66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41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14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388" algn="l" defTabSz="91434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9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90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9498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3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0458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657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38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804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513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0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88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330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05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40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6429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30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5316" y="411"/>
            <a:ext cx="1464204" cy="9898732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3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  <p:sldLayoutId id="2147483907" r:id="rId17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5054D8-FBDF-1071-5F08-2E7F2F9EC9EB}"/>
              </a:ext>
            </a:extLst>
          </p:cNvPr>
          <p:cNvSpPr txBox="1"/>
          <p:nvPr/>
        </p:nvSpPr>
        <p:spPr>
          <a:xfrm>
            <a:off x="807929" y="384182"/>
            <a:ext cx="5028941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</a:t>
            </a:r>
            <a:r>
              <a:rPr lang="en-US" altLang="ja-JP" sz="1800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/19</a:t>
            </a:r>
            <a:r>
              <a:rPr lang="ja-JP" altLang="en-US" sz="1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（木）</a:t>
            </a:r>
            <a:r>
              <a:rPr lang="ja-JP" altLang="ja-JP" sz="1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上位認証法人事例研究フォーラム</a:t>
            </a:r>
            <a:endParaRPr lang="ja-JP" altLang="ja-JP" sz="18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ja-JP" altLang="ja-JP" sz="20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－　参加申込書　－</a:t>
            </a:r>
            <a:endParaRPr lang="ja-JP" altLang="ja-JP" sz="20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611CBD6-3FCF-8A92-7D49-31177F23D402}"/>
              </a:ext>
            </a:extLst>
          </p:cNvPr>
          <p:cNvGraphicFramePr>
            <a:graphicFrameLocks noGrp="1"/>
          </p:cNvGraphicFramePr>
          <p:nvPr/>
        </p:nvGraphicFramePr>
        <p:xfrm>
          <a:off x="657225" y="1722341"/>
          <a:ext cx="5543550" cy="4536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81564">
                  <a:extLst>
                    <a:ext uri="{9D8B030D-6E8A-4147-A177-3AD203B41FA5}">
                      <a16:colId xmlns:a16="http://schemas.microsoft.com/office/drawing/2014/main" val="2502025524"/>
                    </a:ext>
                  </a:extLst>
                </a:gridCol>
                <a:gridCol w="781564">
                  <a:extLst>
                    <a:ext uri="{9D8B030D-6E8A-4147-A177-3AD203B41FA5}">
                      <a16:colId xmlns:a16="http://schemas.microsoft.com/office/drawing/2014/main" val="1860474619"/>
                    </a:ext>
                  </a:extLst>
                </a:gridCol>
                <a:gridCol w="1929290">
                  <a:extLst>
                    <a:ext uri="{9D8B030D-6E8A-4147-A177-3AD203B41FA5}">
                      <a16:colId xmlns:a16="http://schemas.microsoft.com/office/drawing/2014/main" val="3508663348"/>
                    </a:ext>
                  </a:extLst>
                </a:gridCol>
                <a:gridCol w="2051132">
                  <a:extLst>
                    <a:ext uri="{9D8B030D-6E8A-4147-A177-3AD203B41FA5}">
                      <a16:colId xmlns:a16="http://schemas.microsoft.com/office/drawing/2014/main" val="1228710800"/>
                    </a:ext>
                  </a:extLst>
                </a:gridCol>
              </a:tblGrid>
              <a:tr h="504000">
                <a:tc gridSpan="2"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法人名・団体名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学校名等（※）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951037"/>
                  </a:ext>
                </a:extLst>
              </a:tr>
              <a:tr h="504000">
                <a:tc rowSpan="8"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連絡先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TEL</a:t>
                      </a:r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／</a:t>
                      </a:r>
                      <a:endParaRPr lang="en-US" altLang="ja-JP" sz="1100" kern="100" dirty="0">
                        <a:solidFill>
                          <a:srgbClr val="000000"/>
                        </a:solidFill>
                        <a:effectLst/>
                        <a:latin typeface="Century" panose="02040604050505020304" pitchFamily="18" charset="0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ja-JP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FAX</a:t>
                      </a:r>
                      <a:endParaRPr lang="ja-JP" sz="11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TEL</a:t>
                      </a:r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FAX</a:t>
                      </a:r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562410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所属部署／事業所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762419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参加者１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（※）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478267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137124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ja-JP" sz="1100" kern="10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参加者２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229271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735938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ja-JP" sz="1100" kern="10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参加者３</a:t>
                      </a:r>
                      <a:endParaRPr lang="ja-JP" sz="11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ja-JP" sz="1100" kern="100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584965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E-mail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9689" marR="59689" marT="84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834596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78849E-67BB-3E7B-5261-D85E6EA8069B}"/>
              </a:ext>
            </a:extLst>
          </p:cNvPr>
          <p:cNvSpPr txBox="1"/>
          <p:nvPr/>
        </p:nvSpPr>
        <p:spPr>
          <a:xfrm>
            <a:off x="696406" y="1460731"/>
            <a:ext cx="15953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1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（※）は必須項目です</a:t>
            </a:r>
            <a:endParaRPr lang="ja-JP" altLang="ja-JP" sz="1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7315E3D-E9B7-D958-A5E6-0F23CCFDDAAB}"/>
              </a:ext>
            </a:extLst>
          </p:cNvPr>
          <p:cNvSpPr txBox="1"/>
          <p:nvPr/>
        </p:nvSpPr>
        <p:spPr>
          <a:xfrm>
            <a:off x="643621" y="6257159"/>
            <a:ext cx="5893921" cy="2207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ja-JP" altLang="ja-JP" sz="1200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（※）資料や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Zoom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ミーティングのＵＲＬ</a:t>
            </a:r>
            <a:r>
              <a:rPr lang="ja-JP" alt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ご連絡させて頂きますので、</a:t>
            </a:r>
            <a:endParaRPr lang="ja-JP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indent="153035" algn="just"/>
            <a:r>
              <a:rPr lang="en-US" altLang="ja-JP" sz="1200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 E-mail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アドレスをご記入ください。</a:t>
            </a:r>
            <a:endParaRPr lang="ja-JP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600" b="1" kern="1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 </a:t>
            </a:r>
            <a:endParaRPr lang="ja-JP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</a:pPr>
            <a:r>
              <a:rPr lang="ja-JP" altLang="ja-JP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■申込期限：令和</a:t>
            </a:r>
            <a:r>
              <a:rPr lang="ja-JP" altLang="en-US" sz="1400" kern="100" dirty="0">
                <a:solidFill>
                  <a:srgbClr val="0000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altLang="ja-JP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</a:t>
            </a:r>
            <a:r>
              <a:rPr lang="ja-JP" altLang="ja-JP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en-US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１６</a:t>
            </a:r>
            <a:r>
              <a:rPr lang="ja-JP" altLang="ja-JP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sz="1400" kern="100" dirty="0">
                <a:solidFill>
                  <a:srgbClr val="000000"/>
                </a:solidFill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altLang="ja-JP" sz="14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）まで</a:t>
            </a: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</a:pPr>
            <a:r>
              <a:rPr lang="ja-JP" alt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■申込先：</a:t>
            </a:r>
            <a:r>
              <a:rPr lang="ja-JP" altLang="ja-JP" sz="1400" kern="100" spc="-7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京都府福祉人材サポートセンター　コンサルティング事業部門</a:t>
            </a:r>
            <a:endParaRPr lang="en-US" altLang="ja-JP" sz="1400" kern="100" spc="-70" dirty="0"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400"/>
              </a:lnSpc>
            </a:pPr>
            <a:r>
              <a:rPr lang="ja-JP" alt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 </a:t>
            </a:r>
            <a:r>
              <a:rPr lang="en-US" alt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                                        </a:t>
            </a:r>
            <a:r>
              <a:rPr lang="ja-JP" altLang="ja-JP" sz="11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（株式会社エイデル研究所　京都支社）</a:t>
            </a:r>
            <a:endParaRPr lang="ja-JP" altLang="ja-JP" sz="11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altLang="ja-JP" sz="1400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FAX</a:t>
            </a:r>
            <a:r>
              <a:rPr lang="ja-JP" alt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：０７５－２５３－０２０４</a:t>
            </a:r>
            <a:br>
              <a:rPr lang="en-US" alt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</a:br>
            <a:r>
              <a:rPr lang="en-US" alt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lang="en-US" altLang="ja-JP" sz="14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E-mail  : kyoto-fukushi@eidell.co.jp</a:t>
            </a:r>
            <a:endParaRPr lang="ja-JP" alt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CE22FEE-D5F2-2E94-326B-AECC3343D945}"/>
              </a:ext>
            </a:extLst>
          </p:cNvPr>
          <p:cNvSpPr/>
          <p:nvPr/>
        </p:nvSpPr>
        <p:spPr>
          <a:xfrm>
            <a:off x="657225" y="8597235"/>
            <a:ext cx="5744704" cy="977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44D2BD6-0DA7-7058-1A64-066C5D16DAFC}"/>
              </a:ext>
            </a:extLst>
          </p:cNvPr>
          <p:cNvSpPr txBox="1"/>
          <p:nvPr/>
        </p:nvSpPr>
        <p:spPr>
          <a:xfrm>
            <a:off x="643621" y="8657671"/>
            <a:ext cx="5758308" cy="864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お問い合わせ先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京都府福祉人材サポートセンター　コンサルティング事業部門    </a:t>
            </a:r>
          </a:p>
          <a:p>
            <a:pPr>
              <a:lnSpc>
                <a:spcPct val="130000"/>
              </a:lnSpc>
            </a:pP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（株式会社エイデル研究所　　担当　栗山・小林）        </a:t>
            </a:r>
          </a:p>
          <a:p>
            <a:pPr>
              <a:lnSpc>
                <a:spcPct val="130000"/>
              </a:lnSpc>
            </a:pP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     〒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604-0862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京都市中京区烏丸通夷川上る少将井町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245-2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烏丸梅田ビル</a:t>
            </a:r>
          </a:p>
          <a:p>
            <a:pPr>
              <a:lnSpc>
                <a:spcPct val="130000"/>
              </a:lnSpc>
            </a:pP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  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０７５（２５３）０２０１　</a:t>
            </a:r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０７５（２５３）０２０４</a:t>
            </a:r>
          </a:p>
        </p:txBody>
      </p:sp>
    </p:spTree>
    <p:extLst>
      <p:ext uri="{BB962C8B-B14F-4D97-AF65-F5344CB8AC3E}">
        <p14:creationId xmlns:p14="http://schemas.microsoft.com/office/powerpoint/2010/main" val="106223272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182</Words>
  <Application>Microsoft Office PowerPoint</Application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Arial</vt:lpstr>
      <vt:lpstr>Century</vt:lpstr>
      <vt:lpstr>Century Gothic</vt:lpstr>
      <vt:lpstr>Wingdings 3</vt:lpstr>
      <vt:lpstr>ウィスプ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松浦　礼</cp:lastModifiedBy>
  <cp:revision>2</cp:revision>
  <dcterms:modified xsi:type="dcterms:W3CDTF">2026-02-03T00:49:36Z</dcterms:modified>
</cp:coreProperties>
</file>